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7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6" r:id="rId18"/>
    <p:sldId id="277" r:id="rId19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Fira Sans Bold" panose="020B0604020202020204" charset="0"/>
      <p:regular r:id="rId22"/>
    </p:embeddedFont>
    <p:embeddedFont>
      <p:font typeface="Fira Sans Light Bold" panose="020B0604020202020204" charset="0"/>
      <p:regular r:id="rId23"/>
    </p:embeddedFont>
    <p:embeddedFont>
      <p:font typeface="Fira Sans Medium" panose="020B0603050000020004" pitchFamily="3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49" autoAdjust="0"/>
    <p:restoredTop sz="94622" autoAdjust="0"/>
  </p:normalViewPr>
  <p:slideViewPr>
    <p:cSldViewPr>
      <p:cViewPr varScale="1">
        <p:scale>
          <a:sx n="65" d="100"/>
          <a:sy n="65" d="100"/>
        </p:scale>
        <p:origin x="8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125" r="7125" b="92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415BBA-91C0-B3C3-0D41-30FC83C91CD8}"/>
              </a:ext>
            </a:extLst>
          </p:cNvPr>
          <p:cNvSpPr/>
          <p:nvPr/>
        </p:nvSpPr>
        <p:spPr>
          <a:xfrm>
            <a:off x="76200" y="114300"/>
            <a:ext cx="7633410" cy="42672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44356" y="79614"/>
            <a:ext cx="8324843" cy="339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25"/>
              </a:lnSpc>
            </a:pPr>
            <a:r>
              <a:rPr lang="en-US" sz="11104" dirty="0">
                <a:solidFill>
                  <a:srgbClr val="FFFFFF"/>
                </a:solidFill>
                <a:latin typeface="Fira Sans Bold"/>
              </a:rPr>
              <a:t>Well Log</a:t>
            </a:r>
          </a:p>
          <a:p>
            <a:pPr>
              <a:lnSpc>
                <a:spcPts val="13325"/>
              </a:lnSpc>
            </a:pPr>
            <a:r>
              <a:rPr lang="en-US" sz="11104" dirty="0">
                <a:solidFill>
                  <a:srgbClr val="FFFFFF"/>
                </a:solidFill>
                <a:latin typeface="Fira Sans Bold"/>
              </a:rPr>
              <a:t>Case Study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49421" y="3035080"/>
            <a:ext cx="3495029" cy="46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5"/>
              </a:lnSpc>
            </a:pPr>
            <a:endParaRPr lang="en-US" sz="2811" dirty="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87445-BFB8-CE9D-8B0C-6A93BDF71636}"/>
              </a:ext>
            </a:extLst>
          </p:cNvPr>
          <p:cNvSpPr txBox="1"/>
          <p:nvPr/>
        </p:nvSpPr>
        <p:spPr>
          <a:xfrm>
            <a:off x="-2300422" y="3324505"/>
            <a:ext cx="12129211" cy="734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13"/>
              </a:lnSpc>
            </a:pPr>
            <a:r>
              <a:rPr lang="en-US" sz="3200" dirty="0">
                <a:solidFill>
                  <a:srgbClr val="FFFFFF"/>
                </a:solidFill>
                <a:latin typeface="Canva Sans"/>
              </a:rPr>
              <a:t>Well Name : Gorgonichthys-1 (G1)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08547" y="5520415"/>
            <a:ext cx="6073117" cy="45402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81" b="4490"/>
          <a:stretch>
            <a:fillRect/>
          </a:stretch>
        </p:blipFill>
        <p:spPr>
          <a:xfrm>
            <a:off x="11299499" y="1028700"/>
            <a:ext cx="6527600" cy="44917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585" b="585"/>
          <a:stretch>
            <a:fillRect/>
          </a:stretch>
        </p:blipFill>
        <p:spPr>
          <a:xfrm>
            <a:off x="247907" y="1028700"/>
            <a:ext cx="6062293" cy="44917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66139" y="158542"/>
            <a:ext cx="14355723" cy="712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9"/>
              </a:lnSpc>
              <a:spcBef>
                <a:spcPct val="0"/>
              </a:spcBef>
            </a:pPr>
            <a:r>
              <a:rPr lang="en-US" sz="4206">
                <a:solidFill>
                  <a:srgbClr val="00A181"/>
                </a:solidFill>
                <a:latin typeface="Canva Sans Bold"/>
              </a:rPr>
              <a:t>HISTOGRAM PLOTS AFTER REMOVAL OF END EFFECTS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06C5F0-6F8B-E799-42DC-EFB185AC90BF}"/>
              </a:ext>
            </a:extLst>
          </p:cNvPr>
          <p:cNvSpPr/>
          <p:nvPr/>
        </p:nvSpPr>
        <p:spPr>
          <a:xfrm>
            <a:off x="-1734399" y="114147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C4C7B3-1827-79A5-A098-3C866C01EDA5}"/>
              </a:ext>
            </a:extLst>
          </p:cNvPr>
          <p:cNvSpPr/>
          <p:nvPr/>
        </p:nvSpPr>
        <p:spPr>
          <a:xfrm>
            <a:off x="-1690553" y="120514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803E75-1EB7-3438-2972-49E4EE90C9FE}"/>
              </a:ext>
            </a:extLst>
          </p:cNvPr>
          <p:cNvSpPr/>
          <p:nvPr/>
        </p:nvSpPr>
        <p:spPr>
          <a:xfrm>
            <a:off x="-1657708" y="146045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75E409-E9B1-33EF-23E1-15776D89AADF}"/>
              </a:ext>
            </a:extLst>
          </p:cNvPr>
          <p:cNvSpPr/>
          <p:nvPr/>
        </p:nvSpPr>
        <p:spPr>
          <a:xfrm>
            <a:off x="-1624863" y="167075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A75A662-9097-A50D-2A3D-44D0DA5FB419}"/>
              </a:ext>
            </a:extLst>
          </p:cNvPr>
          <p:cNvSpPr/>
          <p:nvPr/>
        </p:nvSpPr>
        <p:spPr>
          <a:xfrm>
            <a:off x="-1573571" y="158542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50C099-4D8D-E505-5394-775694529CEF}"/>
              </a:ext>
            </a:extLst>
          </p:cNvPr>
          <p:cNvSpPr/>
          <p:nvPr/>
        </p:nvSpPr>
        <p:spPr>
          <a:xfrm>
            <a:off x="-2191108" y="114684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23594" y="680525"/>
            <a:ext cx="1568049" cy="92311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25399" y="680525"/>
            <a:ext cx="1624537" cy="93712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47399" y="1025942"/>
            <a:ext cx="1961713" cy="85199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496" r="1496" b="3827"/>
          <a:stretch>
            <a:fillRect/>
          </a:stretch>
        </p:blipFill>
        <p:spPr>
          <a:xfrm>
            <a:off x="2133600" y="3467100"/>
            <a:ext cx="7263694" cy="435803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2F99E2-5F97-3A86-0312-01F3372F2F7C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A3F9815-62D9-CBD6-98F4-C6513A5C8466}"/>
              </a:ext>
            </a:extLst>
          </p:cNvPr>
          <p:cNvSpPr/>
          <p:nvPr/>
        </p:nvSpPr>
        <p:spPr>
          <a:xfrm>
            <a:off x="663464" y="199670"/>
            <a:ext cx="9547336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8EB561-5C34-B666-74F4-1D43DA5C1FCD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76228E-BC27-D4E6-A310-89878B5FB3B3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TextBox 5"/>
          <p:cNvSpPr txBox="1"/>
          <p:nvPr/>
        </p:nvSpPr>
        <p:spPr>
          <a:xfrm>
            <a:off x="2514600" y="-98956"/>
            <a:ext cx="7143776" cy="1497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61"/>
              </a:lnSpc>
            </a:pPr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Total Porosity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4FB87C-7FD8-3F4F-0AFD-F95CCA2C159D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9C3E5D-E6B2-2E0E-69FE-23A8380CE025}"/>
              </a:ext>
            </a:extLst>
          </p:cNvPr>
          <p:cNvSpPr/>
          <p:nvPr/>
        </p:nvSpPr>
        <p:spPr>
          <a:xfrm>
            <a:off x="152400" y="128751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B36395-B770-BD71-36FC-1AA94C6698ED}"/>
              </a:ext>
            </a:extLst>
          </p:cNvPr>
          <p:cNvSpPr/>
          <p:nvPr/>
        </p:nvSpPr>
        <p:spPr>
          <a:xfrm>
            <a:off x="389806" y="275076"/>
            <a:ext cx="905593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 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2305" r="17"/>
          <a:stretch>
            <a:fillRect/>
          </a:stretch>
        </p:blipFill>
        <p:spPr>
          <a:xfrm>
            <a:off x="15679256" y="479330"/>
            <a:ext cx="1707023" cy="952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3353" r="33090"/>
          <a:stretch>
            <a:fillRect/>
          </a:stretch>
        </p:blipFill>
        <p:spPr>
          <a:xfrm>
            <a:off x="12438781" y="479330"/>
            <a:ext cx="3240475" cy="952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43200" y="6932465"/>
            <a:ext cx="5648506" cy="249638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8240" y="3314700"/>
            <a:ext cx="1006891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"/>
              </a:rPr>
              <a:t>For gas bearing formation:</a:t>
            </a:r>
          </a:p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Combining porosity from neutron NPHI and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density porosity DPHI log.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To calculate total porosity, using the formula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477B05-7474-D7C8-FBCB-8CCC194D0A56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8FA718-A86B-DC91-EA30-AEFBAD7BB813}"/>
              </a:ext>
            </a:extLst>
          </p:cNvPr>
          <p:cNvSpPr/>
          <p:nvPr/>
        </p:nvSpPr>
        <p:spPr>
          <a:xfrm>
            <a:off x="663464" y="199670"/>
            <a:ext cx="9471136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CD944EC-231E-75D8-7A5F-8F83EC0C1F14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B4DBF8-FB1C-BEC9-5974-BA6E3E3F3097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7908D7-9697-086C-0646-E95DE5FC7A0E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CC42F3-B202-EEE9-B188-90F743AF2509}"/>
              </a:ext>
            </a:extLst>
          </p:cNvPr>
          <p:cNvSpPr/>
          <p:nvPr/>
        </p:nvSpPr>
        <p:spPr>
          <a:xfrm>
            <a:off x="190608" y="128751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66396F62-BA52-4F65-110F-5CF272FC6023}"/>
              </a:ext>
            </a:extLst>
          </p:cNvPr>
          <p:cNvSpPr txBox="1"/>
          <p:nvPr/>
        </p:nvSpPr>
        <p:spPr>
          <a:xfrm>
            <a:off x="2514600" y="-98956"/>
            <a:ext cx="7143776" cy="1497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61"/>
              </a:lnSpc>
            </a:pPr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Total Porosity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9F2BA2-9C8B-2E69-2AA7-E362B9E35E47}"/>
              </a:ext>
            </a:extLst>
          </p:cNvPr>
          <p:cNvSpPr/>
          <p:nvPr/>
        </p:nvSpPr>
        <p:spPr>
          <a:xfrm>
            <a:off x="389806" y="275076"/>
            <a:ext cx="905593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 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25200" y="-38100"/>
            <a:ext cx="6834987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0600" y="3238500"/>
            <a:ext cx="8505951" cy="719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004651"/>
                </a:solidFill>
                <a:latin typeface="Canva Sans Bold"/>
              </a:rPr>
              <a:t>It provides valuable insights of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7348" y="4434222"/>
            <a:ext cx="8912403" cy="272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28" lvl="1" indent="-330364" algn="ctr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000000"/>
                </a:solidFill>
                <a:latin typeface="Canva Sans"/>
              </a:rPr>
              <a:t>Formation Identification    </a:t>
            </a:r>
          </a:p>
          <a:p>
            <a:pPr marL="660728" lvl="1" indent="-330364" algn="ctr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000000"/>
                </a:solidFill>
                <a:latin typeface="Canva Sans"/>
              </a:rPr>
              <a:t>Formation Thickness                                          </a:t>
            </a:r>
          </a:p>
          <a:p>
            <a:pPr marL="660728" lvl="1" indent="-330364" algn="ctr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000000"/>
                </a:solidFill>
                <a:latin typeface="Canva Sans"/>
              </a:rPr>
              <a:t>Porosity Estimation                                           </a:t>
            </a:r>
          </a:p>
          <a:p>
            <a:pPr marL="660728" lvl="1" indent="-330364" algn="ctr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000000"/>
                </a:solidFill>
                <a:latin typeface="Canva Sans"/>
              </a:rPr>
              <a:t>Fluid Identification                                            </a:t>
            </a:r>
          </a:p>
          <a:p>
            <a:pPr marL="660728" lvl="1" indent="-330364" algn="ctr">
              <a:lnSpc>
                <a:spcPts val="4284"/>
              </a:lnSpc>
              <a:buFont typeface="Arial"/>
              <a:buChar char="•"/>
            </a:pPr>
            <a:r>
              <a:rPr lang="en-US" sz="3060" dirty="0">
                <a:solidFill>
                  <a:srgbClr val="000000"/>
                </a:solidFill>
                <a:latin typeface="Canva Sans"/>
              </a:rPr>
              <a:t>Fracture Identification                                  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D1DCC0E-0624-30D3-F9F4-7122CDB5EF1A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37B27-0FF7-2403-556E-FE2324B5DE4F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8F1673-AF47-D8EB-DFC6-AD54E26EAD48}"/>
              </a:ext>
            </a:extLst>
          </p:cNvPr>
          <p:cNvSpPr/>
          <p:nvPr/>
        </p:nvSpPr>
        <p:spPr>
          <a:xfrm>
            <a:off x="696310" y="225201"/>
            <a:ext cx="9895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3"/>
          <p:cNvSpPr txBox="1"/>
          <p:nvPr/>
        </p:nvSpPr>
        <p:spPr>
          <a:xfrm>
            <a:off x="457200" y="0"/>
            <a:ext cx="11939037" cy="1304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26"/>
              </a:lnSpc>
            </a:pPr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Velocity Depth Profile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337BFC-802B-8756-E529-C10376DC9025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28934A-C475-AB37-358F-A51FA4C7D824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15FEDF-FACD-EC55-06E4-6AFE13487D8D}"/>
              </a:ext>
            </a:extLst>
          </p:cNvPr>
          <p:cNvSpPr/>
          <p:nvPr/>
        </p:nvSpPr>
        <p:spPr>
          <a:xfrm>
            <a:off x="228600" y="154282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08157F-2CA3-605D-A900-C46B49CB3D12}"/>
              </a:ext>
            </a:extLst>
          </p:cNvPr>
          <p:cNvSpPr/>
          <p:nvPr/>
        </p:nvSpPr>
        <p:spPr>
          <a:xfrm>
            <a:off x="389806" y="275076"/>
            <a:ext cx="905593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 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412158" y="193168"/>
            <a:ext cx="1694284" cy="98919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511491" y="193168"/>
            <a:ext cx="1733112" cy="98919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21525" y="3485752"/>
            <a:ext cx="11107608" cy="505846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898445" y="8232840"/>
            <a:ext cx="4230688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A181"/>
                </a:solidFill>
                <a:latin typeface="Canva Sans"/>
              </a:rPr>
              <a:t>where,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A181"/>
                </a:solidFill>
                <a:latin typeface="Canva Sans"/>
              </a:rPr>
              <a:t>                      a=1                             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A181"/>
                </a:solidFill>
                <a:latin typeface="Canva Sans"/>
              </a:rPr>
              <a:t>                          m=n=2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6593" y="2380786"/>
            <a:ext cx="56154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651"/>
                </a:solidFill>
                <a:latin typeface="Canva Sans Bold"/>
              </a:rPr>
              <a:t>Archie's Method :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87C6BF-C918-4C88-A94D-C2A627075D4D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F882D70-AD06-AB20-EC76-95E6A19991B8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12D8EF-934B-213C-7F48-2523A1BDC244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77C0A6B-A365-B402-68F5-18E4298F7764}"/>
              </a:ext>
            </a:extLst>
          </p:cNvPr>
          <p:cNvSpPr/>
          <p:nvPr/>
        </p:nvSpPr>
        <p:spPr>
          <a:xfrm>
            <a:off x="729154" y="246231"/>
            <a:ext cx="11843846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89C567-7B5B-EDA8-6F33-BBF0033FA615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619227-F98E-2D85-9196-75D554CF5BBF}"/>
              </a:ext>
            </a:extLst>
          </p:cNvPr>
          <p:cNvSpPr/>
          <p:nvPr/>
        </p:nvSpPr>
        <p:spPr>
          <a:xfrm>
            <a:off x="269382" y="151805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3174335" y="165370"/>
            <a:ext cx="8727849" cy="1344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2"/>
              </a:lnSpc>
            </a:pPr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Water Saturation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91C474-636F-3CA8-92E1-D9107EE162B1}"/>
              </a:ext>
            </a:extLst>
          </p:cNvPr>
          <p:cNvSpPr/>
          <p:nvPr/>
        </p:nvSpPr>
        <p:spPr>
          <a:xfrm>
            <a:off x="389806" y="275076"/>
            <a:ext cx="1057994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 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74649" y="232484"/>
            <a:ext cx="7484751" cy="98220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5403" y="1873380"/>
            <a:ext cx="9319121" cy="219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 dirty="0">
                <a:solidFill>
                  <a:srgbClr val="004651"/>
                </a:solidFill>
                <a:latin typeface="Canva Sans Bold"/>
              </a:rPr>
              <a:t>For :                                                                 </a:t>
            </a:r>
          </a:p>
          <a:p>
            <a:pPr algn="ctr">
              <a:lnSpc>
                <a:spcPts val="5881"/>
              </a:lnSpc>
            </a:pPr>
            <a:r>
              <a:rPr lang="en-US" sz="4201" dirty="0">
                <a:solidFill>
                  <a:srgbClr val="004651"/>
                </a:solidFill>
                <a:latin typeface="Canva Sans Bold"/>
              </a:rPr>
              <a:t> Volume of shale, </a:t>
            </a:r>
            <a:r>
              <a:rPr lang="en-US" sz="4201" dirty="0" err="1">
                <a:solidFill>
                  <a:srgbClr val="004651"/>
                </a:solidFill>
                <a:latin typeface="Canva Sans Bold"/>
              </a:rPr>
              <a:t>Vsh</a:t>
            </a:r>
            <a:r>
              <a:rPr lang="en-US" sz="4201" dirty="0">
                <a:solidFill>
                  <a:srgbClr val="004651"/>
                </a:solidFill>
                <a:latin typeface="Canva Sans Bold"/>
              </a:rPr>
              <a:t> &lt;= 0.4 </a:t>
            </a:r>
          </a:p>
          <a:p>
            <a:pPr algn="ctr">
              <a:lnSpc>
                <a:spcPts val="5881"/>
              </a:lnSpc>
            </a:pPr>
            <a:r>
              <a:rPr lang="en-US" sz="4201" dirty="0">
                <a:solidFill>
                  <a:srgbClr val="004651"/>
                </a:solidFill>
                <a:latin typeface="Canva Sans Bold"/>
              </a:rPr>
              <a:t>Water saturation, </a:t>
            </a:r>
            <a:r>
              <a:rPr lang="en-US" sz="4201" dirty="0" err="1">
                <a:solidFill>
                  <a:srgbClr val="004651"/>
                </a:solidFill>
                <a:latin typeface="Canva Sans Bold"/>
              </a:rPr>
              <a:t>Sw</a:t>
            </a:r>
            <a:r>
              <a:rPr lang="en-US" sz="4201" dirty="0">
                <a:solidFill>
                  <a:srgbClr val="004651"/>
                </a:solidFill>
                <a:latin typeface="Canva Sans Bold"/>
              </a:rPr>
              <a:t> &lt;= 0.7.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41124" y="4584211"/>
            <a:ext cx="7227680" cy="511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9369" lvl="1" indent="-284684">
              <a:lnSpc>
                <a:spcPts val="3692"/>
              </a:lnSpc>
              <a:buFont typeface="Arial"/>
              <a:buChar char="•"/>
            </a:pPr>
            <a:r>
              <a:rPr lang="en-US" sz="2637">
                <a:solidFill>
                  <a:srgbClr val="00A181"/>
                </a:solidFill>
                <a:latin typeface="Canva Sans"/>
              </a:rPr>
              <a:t>A lower volume of shale indicates a cleaner formation with fewer barriers to fluid movement.</a:t>
            </a:r>
          </a:p>
          <a:p>
            <a:pPr marL="569369" lvl="1" indent="-284684">
              <a:lnSpc>
                <a:spcPts val="3692"/>
              </a:lnSpc>
              <a:buFont typeface="Arial"/>
              <a:buChar char="•"/>
            </a:pPr>
            <a:r>
              <a:rPr lang="en-US" sz="2637">
                <a:solidFill>
                  <a:srgbClr val="00A181"/>
                </a:solidFill>
                <a:latin typeface="Canva Sans"/>
              </a:rPr>
              <a:t>A lower water saturation suggests a higher potential for hydrocarbon accumulation and production.</a:t>
            </a:r>
          </a:p>
          <a:p>
            <a:pPr marL="569369" lvl="1" indent="-284684">
              <a:lnSpc>
                <a:spcPts val="3692"/>
              </a:lnSpc>
              <a:buFont typeface="Arial"/>
              <a:buChar char="•"/>
            </a:pPr>
            <a:r>
              <a:rPr lang="en-US" sz="2637">
                <a:solidFill>
                  <a:srgbClr val="00A181"/>
                </a:solidFill>
                <a:latin typeface="Canva Sans"/>
              </a:rPr>
              <a:t>These conditions can improve production rates, but accurate predictions require a thorough analysis of multiple data points.</a:t>
            </a:r>
          </a:p>
          <a:p>
            <a:pPr>
              <a:lnSpc>
                <a:spcPts val="3692"/>
              </a:lnSpc>
            </a:pPr>
            <a:endParaRPr lang="en-US" sz="2637">
              <a:solidFill>
                <a:srgbClr val="00A181"/>
              </a:solidFill>
              <a:latin typeface="Canva San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4B84FE-8299-9112-0FF0-FDA8718F45A0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E58D86-51D7-5FA3-2210-90B318A81B57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3B0D8C-D420-5552-533E-C6D3518D4A8D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73D93F-8704-1C8F-7D5B-C0E8536F1C1B}"/>
              </a:ext>
            </a:extLst>
          </p:cNvPr>
          <p:cNvSpPr/>
          <p:nvPr/>
        </p:nvSpPr>
        <p:spPr>
          <a:xfrm>
            <a:off x="729154" y="246231"/>
            <a:ext cx="8414846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1FA316-8314-99D5-5486-960FE7B23040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9E482-177A-FECE-8041-93BD6A05972F}"/>
              </a:ext>
            </a:extLst>
          </p:cNvPr>
          <p:cNvSpPr/>
          <p:nvPr/>
        </p:nvSpPr>
        <p:spPr>
          <a:xfrm>
            <a:off x="212178" y="141691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" name="TextBox 3"/>
          <p:cNvSpPr txBox="1"/>
          <p:nvPr/>
        </p:nvSpPr>
        <p:spPr>
          <a:xfrm>
            <a:off x="2100755" y="122989"/>
            <a:ext cx="7244859" cy="1344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2"/>
              </a:lnSpc>
            </a:pPr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Reservoir Flag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836B3F-CD3F-4BB7-AB4C-9D6BC42A7280}"/>
              </a:ext>
            </a:extLst>
          </p:cNvPr>
          <p:cNvSpPr/>
          <p:nvPr/>
        </p:nvSpPr>
        <p:spPr>
          <a:xfrm>
            <a:off x="389806" y="275076"/>
            <a:ext cx="981794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 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051819" y="553139"/>
            <a:ext cx="6667373" cy="9231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91150" y="4310881"/>
            <a:ext cx="7549796" cy="54486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38100" y="2521673"/>
            <a:ext cx="10711109" cy="140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4"/>
              </a:lnSpc>
            </a:pPr>
            <a:r>
              <a:rPr lang="en-US" sz="4024">
                <a:solidFill>
                  <a:srgbClr val="004651"/>
                </a:solidFill>
                <a:latin typeface="Canva Sans Bold"/>
              </a:rPr>
              <a:t>For Total porosity, Water saturation, and Volume of shale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B3F155-B0BC-CF36-3035-9E13D9A0761C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FF6CE1-D6BE-C39E-0868-B18B96E01F44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60F5975-B558-52E9-EF5B-45DED6CB5732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90A2BE-19C6-7BAB-949F-01233606EC65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0B54F2-79C7-1868-EEFE-BD315F922502}"/>
              </a:ext>
            </a:extLst>
          </p:cNvPr>
          <p:cNvSpPr/>
          <p:nvPr/>
        </p:nvSpPr>
        <p:spPr>
          <a:xfrm>
            <a:off x="769936" y="237698"/>
            <a:ext cx="7916864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429528-6F84-C1CF-F7B7-9071B565FAA2}"/>
              </a:ext>
            </a:extLst>
          </p:cNvPr>
          <p:cNvSpPr/>
          <p:nvPr/>
        </p:nvSpPr>
        <p:spPr>
          <a:xfrm>
            <a:off x="228600" y="154282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388654" y="-279053"/>
            <a:ext cx="4679427" cy="161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59"/>
              </a:lnSpc>
            </a:pPr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"/>
              </a:rPr>
              <a:t>Report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D8914-19A9-A0F1-34FE-ECB5A3FE898C}"/>
              </a:ext>
            </a:extLst>
          </p:cNvPr>
          <p:cNvSpPr/>
          <p:nvPr/>
        </p:nvSpPr>
        <p:spPr>
          <a:xfrm>
            <a:off x="389806" y="275076"/>
            <a:ext cx="1057994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 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D5AA81-1484-6370-90F0-329FC894E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96" y="-7734"/>
            <a:ext cx="10870121" cy="102947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ADEB74-FCE2-7B35-371F-290A00C5CA37}"/>
              </a:ext>
            </a:extLst>
          </p:cNvPr>
          <p:cNvSpPr/>
          <p:nvPr/>
        </p:nvSpPr>
        <p:spPr>
          <a:xfrm>
            <a:off x="3254830" y="1284513"/>
            <a:ext cx="10395857" cy="1023258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D5FC9F-096F-FF7A-8B84-4BF5A02BD74C}"/>
              </a:ext>
            </a:extLst>
          </p:cNvPr>
          <p:cNvSpPr/>
          <p:nvPr/>
        </p:nvSpPr>
        <p:spPr>
          <a:xfrm>
            <a:off x="3254830" y="2307771"/>
            <a:ext cx="10395857" cy="173082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62CC0-992B-BAC5-AF37-780D49E19978}"/>
              </a:ext>
            </a:extLst>
          </p:cNvPr>
          <p:cNvSpPr/>
          <p:nvPr/>
        </p:nvSpPr>
        <p:spPr>
          <a:xfrm>
            <a:off x="3254830" y="4038600"/>
            <a:ext cx="10395857" cy="5411724"/>
          </a:xfrm>
          <a:prstGeom prst="rect">
            <a:avLst/>
          </a:prstGeom>
          <a:solidFill>
            <a:srgbClr val="FFFF00">
              <a:alpha val="49804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74C10A-75FA-7F20-29B5-0A6639C4FFB5}"/>
              </a:ext>
            </a:extLst>
          </p:cNvPr>
          <p:cNvSpPr/>
          <p:nvPr/>
        </p:nvSpPr>
        <p:spPr>
          <a:xfrm>
            <a:off x="3254830" y="9450324"/>
            <a:ext cx="10395857" cy="357705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233864-DB4A-1F6B-D91A-C886E191C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21"/>
          <a:stretch/>
        </p:blipFill>
        <p:spPr>
          <a:xfrm>
            <a:off x="13650685" y="4400004"/>
            <a:ext cx="4443413" cy="17308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A3A4A3-653D-FDA2-E28C-CA7B20DA9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08" b="3535"/>
          <a:stretch/>
        </p:blipFill>
        <p:spPr>
          <a:xfrm>
            <a:off x="13650685" y="4145062"/>
            <a:ext cx="4443413" cy="333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77B12-B0AF-DD01-538F-804B0054ED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08" b="3535"/>
          <a:stretch/>
        </p:blipFill>
        <p:spPr>
          <a:xfrm>
            <a:off x="13650683" y="6037214"/>
            <a:ext cx="4443413" cy="333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9B6695-EC37-9B98-C6AB-5EC995248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08" b="3535"/>
          <a:stretch/>
        </p:blipFill>
        <p:spPr>
          <a:xfrm>
            <a:off x="13650683" y="6610769"/>
            <a:ext cx="4443413" cy="3331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C830C0-B92A-D17E-D271-DDE597F88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9726" y="6337757"/>
            <a:ext cx="4444370" cy="3292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80F9A7-6445-4E31-1B6B-5F1E9558A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8765" y="8018567"/>
            <a:ext cx="4444370" cy="3292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F9A33D-36EA-F5CC-F8B2-D5D49868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8766" y="7804049"/>
            <a:ext cx="4444370" cy="329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21148D-0374-07BB-464F-DDDB33BCF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8769" y="7532450"/>
            <a:ext cx="4444370" cy="3292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54FA9C-780C-4377-7364-16783C7BD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08" b="3535"/>
          <a:stretch/>
        </p:blipFill>
        <p:spPr>
          <a:xfrm>
            <a:off x="13649242" y="3985786"/>
            <a:ext cx="4443413" cy="3331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745F4-ED68-C0EC-B224-349C4ACAA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08" b="3535"/>
          <a:stretch/>
        </p:blipFill>
        <p:spPr>
          <a:xfrm>
            <a:off x="13649726" y="7191539"/>
            <a:ext cx="4443413" cy="333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213B1C-7740-C8DB-E663-3F4417847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08" b="3535"/>
          <a:stretch/>
        </p:blipFill>
        <p:spPr>
          <a:xfrm>
            <a:off x="13649726" y="6907421"/>
            <a:ext cx="4443413" cy="3331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A5757A-E042-D729-3550-D03B7D726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08" b="3535"/>
          <a:stretch/>
        </p:blipFill>
        <p:spPr>
          <a:xfrm>
            <a:off x="13674433" y="9102409"/>
            <a:ext cx="4443413" cy="3331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032514-C93F-0733-9914-2BBCFBED4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080" y="8368931"/>
            <a:ext cx="10443353" cy="7334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0ABE13-F3DE-C21C-EE0D-2842EC98D6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55" t="84338" r="62675" b="9640"/>
          <a:stretch/>
        </p:blipFill>
        <p:spPr>
          <a:xfrm>
            <a:off x="13726303" y="8409584"/>
            <a:ext cx="4339670" cy="6521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2E90179-CBDD-0035-2ADD-3A9E3BE4A7D9}"/>
              </a:ext>
            </a:extLst>
          </p:cNvPr>
          <p:cNvSpPr txBox="1"/>
          <p:nvPr/>
        </p:nvSpPr>
        <p:spPr>
          <a:xfrm>
            <a:off x="14581260" y="8289369"/>
            <a:ext cx="4506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200" b="1" dirty="0">
                <a:solidFill>
                  <a:schemeClr val="bg1"/>
                </a:solidFill>
              </a:rPr>
              <a:t>Mudstone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2AA764F-C147-3579-2737-B08EC2F2D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22196" y="9450979"/>
            <a:ext cx="4343777" cy="4910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33E03B-EBBE-DF96-60C8-B7E149B9708F}"/>
              </a:ext>
            </a:extLst>
          </p:cNvPr>
          <p:cNvSpPr/>
          <p:nvPr/>
        </p:nvSpPr>
        <p:spPr>
          <a:xfrm>
            <a:off x="13726303" y="9450325"/>
            <a:ext cx="4366832" cy="445958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200" b="1" dirty="0">
                <a:solidFill>
                  <a:schemeClr val="tx1"/>
                </a:solidFill>
              </a:rPr>
              <a:t>Shaly sand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C8E4B-BE80-47AC-99D1-2BB4322D4835}"/>
              </a:ext>
            </a:extLst>
          </p:cNvPr>
          <p:cNvSpPr txBox="1"/>
          <p:nvPr/>
        </p:nvSpPr>
        <p:spPr>
          <a:xfrm>
            <a:off x="13778176" y="5870213"/>
            <a:ext cx="43396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err="1"/>
              <a:t>Berriasian</a:t>
            </a:r>
            <a:r>
              <a:rPr lang="en-IN" sz="3600" b="1" dirty="0"/>
              <a:t> sandstone</a:t>
            </a:r>
          </a:p>
          <a:p>
            <a:r>
              <a:rPr lang="en-IN" sz="3600" b="1" dirty="0"/>
              <a:t>Gas bearing</a:t>
            </a:r>
          </a:p>
          <a:p>
            <a:r>
              <a:rPr lang="en-IN" sz="3600" b="1" dirty="0"/>
              <a:t>compact </a:t>
            </a:r>
          </a:p>
          <a:p>
            <a:endParaRPr lang="en-IN" sz="27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9313C1-7274-F407-2CDE-DD372F837709}"/>
              </a:ext>
            </a:extLst>
          </p:cNvPr>
          <p:cNvSpPr/>
          <p:nvPr/>
        </p:nvSpPr>
        <p:spPr>
          <a:xfrm>
            <a:off x="13648765" y="2307772"/>
            <a:ext cx="4436267" cy="16901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139597-8589-C03B-C057-2942EE638E79}"/>
              </a:ext>
            </a:extLst>
          </p:cNvPr>
          <p:cNvSpPr txBox="1"/>
          <p:nvPr/>
        </p:nvSpPr>
        <p:spPr>
          <a:xfrm>
            <a:off x="13939296" y="2764920"/>
            <a:ext cx="396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Bad borehole zone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95F69B-67B4-AFE8-7FDF-1A8AAB1C4F28}"/>
              </a:ext>
            </a:extLst>
          </p:cNvPr>
          <p:cNvSpPr/>
          <p:nvPr/>
        </p:nvSpPr>
        <p:spPr>
          <a:xfrm>
            <a:off x="3231080" y="1284514"/>
            <a:ext cx="14853951" cy="33807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52DC42-A2A3-A5C9-524C-BD6397A94731}"/>
              </a:ext>
            </a:extLst>
          </p:cNvPr>
          <p:cNvSpPr txBox="1"/>
          <p:nvPr/>
        </p:nvSpPr>
        <p:spPr>
          <a:xfrm>
            <a:off x="14810715" y="1213379"/>
            <a:ext cx="427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/>
              <a:t>End-effects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A0DFDB0-D05F-EDAA-32B4-EAAB403B0CEA}"/>
              </a:ext>
            </a:extLst>
          </p:cNvPr>
          <p:cNvSpPr/>
          <p:nvPr/>
        </p:nvSpPr>
        <p:spPr>
          <a:xfrm>
            <a:off x="13641142" y="1622587"/>
            <a:ext cx="4424831" cy="685184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B18999-2615-6604-22BF-3E0AA4693236}"/>
              </a:ext>
            </a:extLst>
          </p:cNvPr>
          <p:cNvSpPr/>
          <p:nvPr/>
        </p:nvSpPr>
        <p:spPr>
          <a:xfrm>
            <a:off x="463605" y="99922"/>
            <a:ext cx="2660595" cy="9434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546A93-851A-25A3-6767-BE62D868E4DB}"/>
              </a:ext>
            </a:extLst>
          </p:cNvPr>
          <p:cNvSpPr/>
          <p:nvPr/>
        </p:nvSpPr>
        <p:spPr>
          <a:xfrm>
            <a:off x="0" y="0"/>
            <a:ext cx="1219200" cy="1177789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3C9B74-AF00-F89D-F409-7AD5158C0120}"/>
              </a:ext>
            </a:extLst>
          </p:cNvPr>
          <p:cNvSpPr/>
          <p:nvPr/>
        </p:nvSpPr>
        <p:spPr>
          <a:xfrm>
            <a:off x="57981" y="0"/>
            <a:ext cx="1057994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 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1A4B4DC-8879-2729-3207-984D956DBE22}"/>
              </a:ext>
            </a:extLst>
          </p:cNvPr>
          <p:cNvSpPr txBox="1"/>
          <p:nvPr/>
        </p:nvSpPr>
        <p:spPr>
          <a:xfrm>
            <a:off x="-133844" y="-615196"/>
            <a:ext cx="4679427" cy="154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59"/>
              </a:lnSpc>
            </a:pPr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"/>
              </a:rPr>
              <a:t>Report </a:t>
            </a:r>
          </a:p>
        </p:txBody>
      </p:sp>
    </p:spTree>
    <p:extLst>
      <p:ext uri="{BB962C8B-B14F-4D97-AF65-F5344CB8AC3E}">
        <p14:creationId xmlns:p14="http://schemas.microsoft.com/office/powerpoint/2010/main" val="293326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resentation Images | Template Presentation | Sample of PPT  Presentation | Presentation Background Images">
            <a:extLst>
              <a:ext uri="{FF2B5EF4-FFF2-40B4-BE49-F238E27FC236}">
                <a16:creationId xmlns:a16="http://schemas.microsoft.com/office/drawing/2014/main" id="{000A4212-8309-5056-3379-308CEE12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4300"/>
            <a:ext cx="13411200" cy="100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0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EB042-536C-3306-7214-EB4005668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26017"/>
            <a:ext cx="18288000" cy="10267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BBCD3-6F2C-6230-23EE-8B05AE1CF0AB}"/>
              </a:ext>
            </a:extLst>
          </p:cNvPr>
          <p:cNvSpPr txBox="1"/>
          <p:nvPr/>
        </p:nvSpPr>
        <p:spPr>
          <a:xfrm>
            <a:off x="1" y="-78323"/>
            <a:ext cx="20020547" cy="8817799"/>
          </a:xfrm>
          <a:prstGeom prst="rect">
            <a:avLst/>
          </a:prstGeom>
          <a:solidFill>
            <a:schemeClr val="bg2">
              <a:alpha val="45000"/>
            </a:schemeClr>
          </a:solidFill>
          <a:ln cmpd="dbl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IN" sz="42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</a:t>
            </a:r>
            <a:endParaRPr lang="en-IN" sz="4200" b="1" u="sng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IN" sz="30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n-IN" sz="30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</a:t>
            </a:r>
            <a:r>
              <a:rPr lang="en-IN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                                                          INPEX BROWSE LTD</a:t>
            </a:r>
          </a:p>
          <a:p>
            <a:pPr algn="just"/>
            <a:r>
              <a:rPr lang="en-IN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WELL                                                                    GORGONICHTHYS-1</a:t>
            </a:r>
          </a:p>
          <a:p>
            <a:pPr algn="just"/>
            <a:r>
              <a:rPr lang="en-IN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PERMIT                                                                WA-285-P</a:t>
            </a:r>
          </a:p>
          <a:p>
            <a:pPr algn="just"/>
            <a:r>
              <a:rPr lang="en-IN" sz="3300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REGION                                                                BROWSE BASIN, NORTHWEST SHELF</a:t>
            </a:r>
          </a:p>
          <a:p>
            <a:pPr algn="just"/>
            <a:r>
              <a:rPr lang="en-IN" sz="3300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DESIGNATION                                                     VERTICAL EXPLORATORY APRAISAL</a:t>
            </a:r>
          </a:p>
          <a:p>
            <a:pPr algn="just"/>
            <a:r>
              <a:rPr lang="en-IN" sz="33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COORDINATES                                                    013° 58' 41.585" S LAT 123° 07' 35.634" E LONG</a:t>
            </a:r>
          </a:p>
          <a:p>
            <a:pPr algn="just"/>
            <a:r>
              <a:rPr lang="en-IN" sz="3300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SPUD DATE                                                          23RD MAY 2000</a:t>
            </a:r>
          </a:p>
          <a:p>
            <a:pPr algn="just"/>
            <a:r>
              <a:rPr lang="en-IN" sz="3300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WATER DEPTH                                                    260.4 M LAT</a:t>
            </a:r>
          </a:p>
          <a:p>
            <a:pPr algn="just"/>
            <a:r>
              <a:rPr lang="en-IN" sz="3300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REFERENCE ELEVATION                                    RT 26.4 M ABOVE SEALEVEL LAT</a:t>
            </a:r>
          </a:p>
          <a:p>
            <a:pPr algn="just"/>
            <a:r>
              <a:rPr lang="en-IN" sz="3300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TOTAL DEPTH                                                     4767 M MD</a:t>
            </a:r>
          </a:p>
          <a:p>
            <a:pPr algn="just"/>
            <a:r>
              <a:rPr lang="en-IN" sz="3300" b="1" dirty="0">
                <a:ln w="0"/>
                <a:solidFill>
                  <a:schemeClr val="bg2">
                    <a:lumMod val="1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CONTRACTOR                                                     TRANSOCEAN SEDCO FOREX</a:t>
            </a:r>
          </a:p>
          <a:p>
            <a:pPr algn="just"/>
            <a:r>
              <a:rPr lang="en-IN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RIG                                                                        MODU SEDCO 703</a:t>
            </a:r>
          </a:p>
          <a:p>
            <a:pPr algn="just"/>
            <a:r>
              <a:rPr lang="en-IN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TYPE                                                                      SEMI-SUBMERSIBLE</a:t>
            </a:r>
          </a:p>
          <a:p>
            <a:pPr algn="just"/>
            <a:r>
              <a:rPr lang="en-IN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DEPTH                                                                 286.8 M TO 4767 M</a:t>
            </a:r>
          </a:p>
          <a:p>
            <a:pPr algn="just"/>
            <a:r>
              <a:rPr lang="en-IN" sz="33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DATE                                                                    23RD MAY - 20TH JULY 2000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88D0D-04C6-3113-13F1-D98ADD184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84" t="18669" r="52297" b="56361"/>
          <a:stretch/>
        </p:blipFill>
        <p:spPr>
          <a:xfrm>
            <a:off x="4621571" y="1610021"/>
            <a:ext cx="4085924" cy="2817318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  <a:softEdge rad="112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811A5E-654B-607D-F2C1-F6D8CBFAFB08}"/>
              </a:ext>
            </a:extLst>
          </p:cNvPr>
          <p:cNvSpPr/>
          <p:nvPr/>
        </p:nvSpPr>
        <p:spPr>
          <a:xfrm>
            <a:off x="4625211" y="-150437"/>
            <a:ext cx="5312352" cy="1384995"/>
          </a:xfrm>
          <a:prstGeom prst="rect">
            <a:avLst/>
          </a:prstGeom>
          <a:noFill/>
        </p:spPr>
        <p:txBody>
          <a:bodyPr wrap="none" lIns="137160" tIns="68580" rIns="137160" bIns="68580">
            <a:spAutoFit/>
          </a:bodyPr>
          <a:lstStyle/>
          <a:p>
            <a:pPr algn="ctr"/>
            <a:r>
              <a:rPr lang="en-IN" sz="8100" b="1" u="sng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WELL  DATA</a:t>
            </a:r>
            <a:endParaRPr lang="en-IN" sz="81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48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27743" y="-89986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505679" y="5832746"/>
            <a:ext cx="5966980" cy="5167433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4081194"/>
            <a:ext cx="446046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TOPICS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30713" y="1180439"/>
            <a:ext cx="8974137" cy="731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691" lvl="1" indent="-404846">
              <a:lnSpc>
                <a:spcPts val="5250"/>
              </a:lnSpc>
              <a:buFont typeface="Arial"/>
              <a:buChar char="•"/>
            </a:pPr>
            <a:r>
              <a:rPr lang="en-US" sz="3750" dirty="0">
                <a:solidFill>
                  <a:srgbClr val="00A181"/>
                </a:solidFill>
                <a:latin typeface="Fira Sans Light Bold"/>
              </a:rPr>
              <a:t>Gamma Ray tool</a:t>
            </a:r>
          </a:p>
          <a:p>
            <a:pPr>
              <a:lnSpc>
                <a:spcPts val="5250"/>
              </a:lnSpc>
            </a:pPr>
            <a:endParaRPr lang="en-US" sz="3750" dirty="0">
              <a:solidFill>
                <a:srgbClr val="00A181"/>
              </a:solidFill>
              <a:latin typeface="Fira Sans Light Bold"/>
            </a:endParaRPr>
          </a:p>
          <a:p>
            <a:pPr marL="809691" lvl="1" indent="-404846">
              <a:lnSpc>
                <a:spcPts val="5250"/>
              </a:lnSpc>
              <a:buFont typeface="Arial"/>
              <a:buChar char="•"/>
            </a:pPr>
            <a:r>
              <a:rPr lang="en-US" sz="3750" dirty="0">
                <a:solidFill>
                  <a:srgbClr val="00A181"/>
                </a:solidFill>
                <a:latin typeface="Fira Sans Light Bold"/>
              </a:rPr>
              <a:t>Quality control of data</a:t>
            </a:r>
          </a:p>
          <a:p>
            <a:pPr>
              <a:lnSpc>
                <a:spcPts val="5250"/>
              </a:lnSpc>
            </a:pPr>
            <a:endParaRPr lang="en-US" sz="3750" dirty="0">
              <a:solidFill>
                <a:srgbClr val="00A181"/>
              </a:solidFill>
              <a:latin typeface="Fira Sans Light Bold"/>
            </a:endParaRPr>
          </a:p>
          <a:p>
            <a:pPr marL="809691" lvl="1" indent="-404846">
              <a:lnSpc>
                <a:spcPts val="5250"/>
              </a:lnSpc>
              <a:buFont typeface="Arial"/>
              <a:buChar char="•"/>
            </a:pPr>
            <a:r>
              <a:rPr lang="en-US" sz="3750" dirty="0">
                <a:solidFill>
                  <a:srgbClr val="00A181"/>
                </a:solidFill>
                <a:latin typeface="Fira Sans Light Bold"/>
              </a:rPr>
              <a:t>Calculation of Total porosity</a:t>
            </a:r>
          </a:p>
          <a:p>
            <a:pPr>
              <a:lnSpc>
                <a:spcPts val="5250"/>
              </a:lnSpc>
            </a:pPr>
            <a:endParaRPr lang="en-US" sz="3750" dirty="0">
              <a:solidFill>
                <a:srgbClr val="00A181"/>
              </a:solidFill>
              <a:latin typeface="Fira Sans Light Bold"/>
            </a:endParaRPr>
          </a:p>
          <a:p>
            <a:pPr marL="809691" lvl="1" indent="-404846">
              <a:lnSpc>
                <a:spcPts val="5250"/>
              </a:lnSpc>
              <a:buFont typeface="Arial"/>
              <a:buChar char="•"/>
            </a:pPr>
            <a:r>
              <a:rPr lang="en-US" sz="3750" dirty="0">
                <a:solidFill>
                  <a:srgbClr val="00A181"/>
                </a:solidFill>
                <a:latin typeface="Fira Sans Light Bold"/>
              </a:rPr>
              <a:t>Velocity depth profile </a:t>
            </a:r>
          </a:p>
          <a:p>
            <a:pPr>
              <a:lnSpc>
                <a:spcPts val="5250"/>
              </a:lnSpc>
            </a:pPr>
            <a:endParaRPr lang="en-US" sz="3750" dirty="0">
              <a:solidFill>
                <a:srgbClr val="00A181"/>
              </a:solidFill>
              <a:latin typeface="Fira Sans Light Bold"/>
            </a:endParaRPr>
          </a:p>
          <a:p>
            <a:pPr marL="809691" lvl="1" indent="-404846">
              <a:lnSpc>
                <a:spcPts val="5250"/>
              </a:lnSpc>
              <a:buFont typeface="Arial"/>
              <a:buChar char="•"/>
            </a:pPr>
            <a:r>
              <a:rPr lang="en-US" sz="3750" dirty="0">
                <a:solidFill>
                  <a:srgbClr val="00A181"/>
                </a:solidFill>
                <a:latin typeface="Fira Sans Light Bold"/>
              </a:rPr>
              <a:t>Water Saturation and Reservoir flag</a:t>
            </a:r>
          </a:p>
          <a:p>
            <a:pPr>
              <a:lnSpc>
                <a:spcPts val="5250"/>
              </a:lnSpc>
            </a:pPr>
            <a:endParaRPr lang="en-US" sz="3750" dirty="0">
              <a:solidFill>
                <a:srgbClr val="00A181"/>
              </a:solidFill>
              <a:latin typeface="Fira Sans Light Bold"/>
            </a:endParaRPr>
          </a:p>
          <a:p>
            <a:pPr marL="809691" lvl="1" indent="-404846">
              <a:lnSpc>
                <a:spcPts val="5250"/>
              </a:lnSpc>
              <a:buFont typeface="Arial"/>
              <a:buChar char="•"/>
            </a:pPr>
            <a:r>
              <a:rPr lang="en-US" sz="3750" dirty="0">
                <a:solidFill>
                  <a:srgbClr val="00A181"/>
                </a:solidFill>
                <a:latin typeface="Fira Sans Light Bold"/>
              </a:rPr>
              <a:t>Report about the reservoir zone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0E3BE2-ED4D-1B19-42D8-99C7139D7698}"/>
              </a:ext>
            </a:extLst>
          </p:cNvPr>
          <p:cNvSpPr/>
          <p:nvPr/>
        </p:nvSpPr>
        <p:spPr>
          <a:xfrm>
            <a:off x="620110" y="190500"/>
            <a:ext cx="17221200" cy="122976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2" name="TextBox 2"/>
          <p:cNvSpPr txBox="1"/>
          <p:nvPr/>
        </p:nvSpPr>
        <p:spPr>
          <a:xfrm>
            <a:off x="742101" y="2347030"/>
            <a:ext cx="14236495" cy="6714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70"/>
              </a:lnSpc>
            </a:pPr>
            <a:r>
              <a:rPr lang="en-US" sz="4693" dirty="0">
                <a:solidFill>
                  <a:srgbClr val="000000"/>
                </a:solidFill>
                <a:latin typeface="Canva Sans"/>
              </a:rPr>
              <a:t>The main applications of the tool is as follow:  </a:t>
            </a:r>
          </a:p>
          <a:p>
            <a:pPr marL="1013341" lvl="1" indent="-506671">
              <a:lnSpc>
                <a:spcPts val="6570"/>
              </a:lnSpc>
              <a:buFont typeface="Arial"/>
              <a:buChar char="•"/>
            </a:pPr>
            <a:r>
              <a:rPr lang="en-US" sz="4693" dirty="0">
                <a:solidFill>
                  <a:srgbClr val="000000"/>
                </a:solidFill>
                <a:latin typeface="Canva Sans"/>
              </a:rPr>
              <a:t>Determination of reservoir thickness </a:t>
            </a:r>
          </a:p>
          <a:p>
            <a:pPr marL="1013341" lvl="1" indent="-506671">
              <a:lnSpc>
                <a:spcPts val="6570"/>
              </a:lnSpc>
              <a:buFont typeface="Arial"/>
              <a:buChar char="•"/>
            </a:pPr>
            <a:r>
              <a:rPr lang="en-US" sz="4693" dirty="0">
                <a:solidFill>
                  <a:srgbClr val="000000"/>
                </a:solidFill>
                <a:latin typeface="Canva Sans"/>
              </a:rPr>
              <a:t>Identify rock type / lithology (sandstone, shale, limestone, dolomite </a:t>
            </a:r>
            <a:r>
              <a:rPr lang="en-US" sz="4693" dirty="0" err="1">
                <a:solidFill>
                  <a:srgbClr val="000000"/>
                </a:solidFill>
                <a:latin typeface="Canva Sans"/>
              </a:rPr>
              <a:t>etc</a:t>
            </a:r>
            <a:r>
              <a:rPr lang="en-US" sz="4693" dirty="0">
                <a:solidFill>
                  <a:srgbClr val="000000"/>
                </a:solidFill>
                <a:latin typeface="Canva Sans"/>
              </a:rPr>
              <a:t>)  </a:t>
            </a:r>
          </a:p>
          <a:p>
            <a:pPr marL="1013341" lvl="1" indent="-506671">
              <a:lnSpc>
                <a:spcPts val="6570"/>
              </a:lnSpc>
              <a:buFont typeface="Arial"/>
              <a:buChar char="•"/>
            </a:pPr>
            <a:r>
              <a:rPr lang="en-US" sz="4693" dirty="0">
                <a:solidFill>
                  <a:srgbClr val="000000"/>
                </a:solidFill>
                <a:latin typeface="Canva Sans"/>
              </a:rPr>
              <a:t>Multi-well stratigraphic correlation (spatial variation) </a:t>
            </a:r>
          </a:p>
          <a:p>
            <a:pPr marL="1013341" lvl="1" indent="-506671">
              <a:lnSpc>
                <a:spcPts val="6570"/>
              </a:lnSpc>
              <a:buFont typeface="Arial"/>
              <a:buChar char="•"/>
            </a:pPr>
            <a:r>
              <a:rPr lang="en-US" sz="4693" dirty="0">
                <a:solidFill>
                  <a:srgbClr val="000000"/>
                </a:solidFill>
                <a:latin typeface="Canva Sans"/>
              </a:rPr>
              <a:t>Volume of shale estimation </a:t>
            </a:r>
          </a:p>
          <a:p>
            <a:pPr>
              <a:lnSpc>
                <a:spcPts val="6570"/>
              </a:lnSpc>
            </a:pPr>
            <a:endParaRPr lang="en-US" sz="4693" dirty="0">
              <a:solidFill>
                <a:srgbClr val="000000"/>
              </a:solidFill>
              <a:latin typeface="Canva San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2906A94C-528A-80AC-B58E-33786E18A3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624852"/>
                  </p:ext>
                </p:extLst>
              </p:nvPr>
            </p:nvGraphicFramePr>
            <p:xfrm rot="5400000">
              <a:off x="12396993" y="3505560"/>
              <a:ext cx="7623233" cy="3701580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7623233" cy="3701580"/>
                    </a:xfrm>
                    <a:prstGeom prst="rect">
                      <a:avLst/>
                    </a:prstGeom>
                  </am3d:spPr>
                  <am3d:camera>
                    <am3d:pos x="0" y="0" z="67424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5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590" ay="147975" az="2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7642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2906A94C-528A-80AC-B58E-33786E18A3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2396993" y="3505560"/>
                <a:ext cx="7623233" cy="37015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3580" r="2244"/>
          <a:stretch>
            <a:fillRect/>
          </a:stretch>
        </p:blipFill>
        <p:spPr>
          <a:xfrm>
            <a:off x="14159048" y="1638300"/>
            <a:ext cx="4128952" cy="75296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86400" y="348903"/>
            <a:ext cx="6346031" cy="91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  <a:spcBef>
                <a:spcPct val="0"/>
              </a:spcBef>
            </a:pPr>
            <a:r>
              <a:rPr lang="en-US" sz="5306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GAMMA RAY TOOL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CB532B-6545-749B-2D5B-FBDB98792FEB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3A06A6-BFD3-9B0A-8C59-3281019E16EA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A09174-D78B-57CB-3F91-1BB39B0B3A33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FE6849-FFA7-5B4F-CEB5-6C914B0B7A8B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3AC6215-35C8-B0A7-0067-AADCDF2623B8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907B99-20C6-686A-3B19-B1FC0FC6B90A}"/>
              </a:ext>
            </a:extLst>
          </p:cNvPr>
          <p:cNvSpPr/>
          <p:nvPr/>
        </p:nvSpPr>
        <p:spPr>
          <a:xfrm>
            <a:off x="228600" y="138241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5817ED-00E9-36CE-E1A6-82C59AD8799C}"/>
              </a:ext>
            </a:extLst>
          </p:cNvPr>
          <p:cNvSpPr/>
          <p:nvPr/>
        </p:nvSpPr>
        <p:spPr>
          <a:xfrm>
            <a:off x="558264" y="275076"/>
            <a:ext cx="737135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7D6606D-85CF-D296-AB16-4F9B52E9FC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1790036"/>
                  </p:ext>
                </p:extLst>
              </p:nvPr>
            </p:nvGraphicFramePr>
            <p:xfrm>
              <a:off x="10820400" y="10538"/>
              <a:ext cx="11863002" cy="98586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863002" cy="9858690"/>
                    </a:xfrm>
                    <a:prstGeom prst="rect">
                      <a:avLst/>
                    </a:prstGeom>
                  </am3d:spPr>
                  <am3d:camera>
                    <am3d:pos x="0" y="0" z="674240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05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029822" ay="16176" az="-3827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4789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7D6606D-85CF-D296-AB16-4F9B52E9FC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20400" y="10538"/>
                <a:ext cx="11863002" cy="985869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390DA35-BDE0-CFBB-5924-0842C3740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0" y="7578274"/>
            <a:ext cx="1333973" cy="2290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515D6D-4F9E-16AC-ED41-D242F2924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0727">
            <a:off x="9718653" y="1213514"/>
            <a:ext cx="1673525" cy="917528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164095-ADC8-5343-DBCA-0DDAC502800F}"/>
              </a:ext>
            </a:extLst>
          </p:cNvPr>
          <p:cNvSpPr/>
          <p:nvPr/>
        </p:nvSpPr>
        <p:spPr>
          <a:xfrm>
            <a:off x="609600" y="198383"/>
            <a:ext cx="8557139" cy="113511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B0F3AEB-DA85-A8FF-94FB-8F32F7D0E1EA}"/>
              </a:ext>
            </a:extLst>
          </p:cNvPr>
          <p:cNvSpPr txBox="1"/>
          <p:nvPr/>
        </p:nvSpPr>
        <p:spPr>
          <a:xfrm>
            <a:off x="1910501" y="309463"/>
            <a:ext cx="6346031" cy="912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  <a:spcBef>
                <a:spcPct val="0"/>
              </a:spcBef>
            </a:pPr>
            <a:r>
              <a:rPr lang="en-US" sz="5306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GAMMA RAY TOOL 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09164E8-5B65-573A-DAE9-997C9415B691}"/>
              </a:ext>
            </a:extLst>
          </p:cNvPr>
          <p:cNvSpPr txBox="1"/>
          <p:nvPr/>
        </p:nvSpPr>
        <p:spPr>
          <a:xfrm>
            <a:off x="31531" y="2705100"/>
            <a:ext cx="7883050" cy="84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000" dirty="0">
                <a:solidFill>
                  <a:srgbClr val="BD6CDC"/>
                </a:solidFill>
                <a:latin typeface="Canva Sans Bold"/>
              </a:rPr>
              <a:t>Logging of Gamma Ray Tool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41CE48F-B1E9-44C0-38E0-725DC39B1942}"/>
              </a:ext>
            </a:extLst>
          </p:cNvPr>
          <p:cNvSpPr txBox="1"/>
          <p:nvPr/>
        </p:nvSpPr>
        <p:spPr>
          <a:xfrm>
            <a:off x="805355" y="3922437"/>
            <a:ext cx="7576646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 The gamma ray tool operates by detecting the natural 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   </a:t>
            </a: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gamma radiation emitted by rock formations in a borehole.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accent3">
                  <a:lumMod val="75000"/>
                </a:schemeClr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  The tool is typically lowered into the well on a wireline  </a:t>
            </a:r>
          </a:p>
          <a:p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    cable and pulled up the borehole while collecting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accent3">
                  <a:lumMod val="75000"/>
                </a:schemeClr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  The data collected by the gamma ray tool is related to the </a:t>
            </a:r>
          </a:p>
          <a:p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    concentration of certain radioactive elements in the 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    </a:t>
            </a: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subsurface formations.</a:t>
            </a:r>
          </a:p>
          <a:p>
            <a:endParaRPr lang="en-US" sz="2400" b="0" i="0" dirty="0">
              <a:solidFill>
                <a:schemeClr val="accent3">
                  <a:lumMod val="75000"/>
                </a:schemeClr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  The tool's scintillation detector produces a voltage signal 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     </a:t>
            </a: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in response to gamma radiation, which is amplified,  </a:t>
            </a:r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     </a:t>
            </a:r>
            <a:r>
              <a:rPr lang="en-US" sz="2400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digitized, and transmitted to the surface for analysis.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22A579-BDCE-8D14-E7B4-AA22BD61501E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A880E1-3250-9A43-E017-154C850BCC37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235D463-8B34-BACC-F4F9-9B64E746F711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9BB253F-A2E3-FF45-9E6E-DB6560A5591F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2BCA964-59C4-6F0C-55F0-B477BDA20BEA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B92F6B-5DA9-9748-9E2B-104DD88B07F2}"/>
              </a:ext>
            </a:extLst>
          </p:cNvPr>
          <p:cNvSpPr/>
          <p:nvPr/>
        </p:nvSpPr>
        <p:spPr>
          <a:xfrm>
            <a:off x="119555" y="153488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C6093E-8070-81A9-C363-EF2C473882D3}"/>
              </a:ext>
            </a:extLst>
          </p:cNvPr>
          <p:cNvSpPr/>
          <p:nvPr/>
        </p:nvSpPr>
        <p:spPr>
          <a:xfrm>
            <a:off x="405865" y="266700"/>
            <a:ext cx="737135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EDD5CC-9DC8-E49E-29F3-A21C5A3D91B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3944600" y="8723751"/>
            <a:ext cx="2514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16DEB1-9BAF-88C9-B8D4-8DF5F392AE88}"/>
              </a:ext>
            </a:extLst>
          </p:cNvPr>
          <p:cNvSpPr txBox="1"/>
          <p:nvPr/>
        </p:nvSpPr>
        <p:spPr>
          <a:xfrm>
            <a:off x="12973286" y="853908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 Tool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7E71F98-C262-27BC-50DA-86EE07C63311}"/>
              </a:ext>
            </a:extLst>
          </p:cNvPr>
          <p:cNvSpPr/>
          <p:nvPr/>
        </p:nvSpPr>
        <p:spPr>
          <a:xfrm>
            <a:off x="12973286" y="8539085"/>
            <a:ext cx="971314" cy="36933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DF092A-6B54-F5EB-0224-6688355EE82B}"/>
              </a:ext>
            </a:extLst>
          </p:cNvPr>
          <p:cNvCxnSpPr>
            <a:cxnSpLocks/>
          </p:cNvCxnSpPr>
          <p:nvPr/>
        </p:nvCxnSpPr>
        <p:spPr>
          <a:xfrm>
            <a:off x="10972800" y="417772"/>
            <a:ext cx="5791200" cy="534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7CEB30-3836-6B12-8F3B-4A54126336BD}"/>
              </a:ext>
            </a:extLst>
          </p:cNvPr>
          <p:cNvSpPr txBox="1"/>
          <p:nvPr/>
        </p:nvSpPr>
        <p:spPr>
          <a:xfrm>
            <a:off x="9884793" y="193189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Borehole</a:t>
            </a:r>
          </a:p>
        </p:txBody>
      </p:sp>
    </p:spTree>
    <p:extLst>
      <p:ext uri="{BB962C8B-B14F-4D97-AF65-F5344CB8AC3E}">
        <p14:creationId xmlns:p14="http://schemas.microsoft.com/office/powerpoint/2010/main" val="226681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82716E-6 L -0.00313 -0.62947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314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3.82716E-6 L -0.01458 -0.60725 " pathEditMode="relative" rAng="0" ptsTypes="AA">
                                      <p:cBhvr>
                                        <p:cTn id="8" dur="1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30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5E-6 -3.82716E-6 L -0.02656 -0.59243 " pathEditMode="relative" rAng="0" ptsTypes="AA">
                                      <p:cBhvr>
                                        <p:cTn id="10" dur="1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2963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82716E-6 L -0.02708 -0.59984 " pathEditMode="relative" rAng="0" ptsTypes="AA">
                                      <p:cBhvr>
                                        <p:cTn id="12" dur="1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-30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91000" y="3543300"/>
            <a:ext cx="10668934" cy="66360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42779" y="2171700"/>
            <a:ext cx="11602441" cy="811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9"/>
              </a:lnSpc>
              <a:spcBef>
                <a:spcPct val="0"/>
              </a:spcBef>
            </a:pPr>
            <a:r>
              <a:rPr lang="en-US" sz="4806" dirty="0">
                <a:solidFill>
                  <a:srgbClr val="00A181"/>
                </a:solidFill>
                <a:latin typeface="Canva Sans Bold"/>
              </a:rPr>
              <a:t>GR DETECTOR - SCINTILLATOR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CDC50D-4769-020A-F85B-30E113F3DECB}"/>
              </a:ext>
            </a:extLst>
          </p:cNvPr>
          <p:cNvSpPr/>
          <p:nvPr/>
        </p:nvSpPr>
        <p:spPr>
          <a:xfrm>
            <a:off x="609600" y="166852"/>
            <a:ext cx="17221200" cy="122976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953E5F0-BF31-6AF1-E946-4D1FF179FE74}"/>
              </a:ext>
            </a:extLst>
          </p:cNvPr>
          <p:cNvSpPr txBox="1"/>
          <p:nvPr/>
        </p:nvSpPr>
        <p:spPr>
          <a:xfrm>
            <a:off x="5456634" y="287831"/>
            <a:ext cx="6346031" cy="91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  <a:spcBef>
                <a:spcPct val="0"/>
              </a:spcBef>
            </a:pPr>
            <a:r>
              <a:rPr lang="en-US" sz="5306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GAMMA RAY TOOL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B22B78-7302-CED9-6FBE-0B1F4076FF67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6C0897-FD65-E68D-BE81-45A5B8F85D2C}"/>
              </a:ext>
            </a:extLst>
          </p:cNvPr>
          <p:cNvSpPr/>
          <p:nvPr/>
        </p:nvSpPr>
        <p:spPr>
          <a:xfrm>
            <a:off x="620110" y="193189"/>
            <a:ext cx="3704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5C8F19-3612-E5D3-B50F-FDF1EEBC7592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D54E098-1D19-F898-D28F-C0D52B7B601A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3DE9DC-7500-D1BD-0929-4ABBFF52AF4B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0AA68C-802F-0044-78FC-23DE3B375375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C41923-0280-F52F-C7B5-B02A59A9945B}"/>
              </a:ext>
            </a:extLst>
          </p:cNvPr>
          <p:cNvSpPr/>
          <p:nvPr/>
        </p:nvSpPr>
        <p:spPr>
          <a:xfrm>
            <a:off x="304800" y="122270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FDD94E-C46D-DA3D-7C68-9364FDC1D30A}"/>
              </a:ext>
            </a:extLst>
          </p:cNvPr>
          <p:cNvSpPr/>
          <p:nvPr/>
        </p:nvSpPr>
        <p:spPr>
          <a:xfrm>
            <a:off x="558264" y="275076"/>
            <a:ext cx="737135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3400" y="2186006"/>
            <a:ext cx="7475512" cy="81009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56580" y="3775192"/>
            <a:ext cx="5970550" cy="6586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9"/>
              </a:lnSpc>
            </a:pPr>
            <a:endParaRPr dirty="0"/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Gamma ray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Caliper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Formation Density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Neutron Porosity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Sonic Porosity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Shallow Resistivity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Deep Resistivity</a:t>
            </a:r>
          </a:p>
          <a:p>
            <a:pPr algn="just">
              <a:lnSpc>
                <a:spcPts val="4122"/>
              </a:lnSpc>
            </a:pPr>
            <a:endParaRPr lang="en-US" sz="4206" dirty="0">
              <a:solidFill>
                <a:srgbClr val="7ED957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905972" y="3043435"/>
            <a:ext cx="843826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BD6CDC"/>
                </a:solidFill>
                <a:latin typeface="Canva Sans Bold"/>
              </a:rPr>
              <a:t>Before End Effects of 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D183B1-97D8-7E75-6FA9-C580C5C3D333}"/>
              </a:ext>
            </a:extLst>
          </p:cNvPr>
          <p:cNvSpPr/>
          <p:nvPr/>
        </p:nvSpPr>
        <p:spPr>
          <a:xfrm>
            <a:off x="609600" y="166852"/>
            <a:ext cx="457200" cy="122976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9F95B4-8561-34CC-E533-E312EDD7453D}"/>
              </a:ext>
            </a:extLst>
          </p:cNvPr>
          <p:cNvSpPr/>
          <p:nvPr/>
        </p:nvSpPr>
        <p:spPr>
          <a:xfrm>
            <a:off x="601662" y="161125"/>
            <a:ext cx="172106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33CC5824-FBA4-9C56-7A93-335D2E6F5990}"/>
              </a:ext>
            </a:extLst>
          </p:cNvPr>
          <p:cNvSpPr txBox="1"/>
          <p:nvPr/>
        </p:nvSpPr>
        <p:spPr>
          <a:xfrm>
            <a:off x="5093142" y="287831"/>
            <a:ext cx="7860858" cy="887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  <a:spcBef>
                <a:spcPct val="0"/>
              </a:spcBef>
            </a:pPr>
            <a:r>
              <a:rPr lang="en-US" sz="5306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QUALITY CONTROLS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782F07-1096-F3ED-A39E-495DE7856178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469E56-2E0B-455D-3888-B21BF84CE804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E8ED87F-6E08-4B83-76E4-812C1BE84C0B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11463C-5014-06AA-F180-940F293BA224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CAA0F-0145-E056-3A2F-156502256587}"/>
              </a:ext>
            </a:extLst>
          </p:cNvPr>
          <p:cNvSpPr/>
          <p:nvPr/>
        </p:nvSpPr>
        <p:spPr>
          <a:xfrm>
            <a:off x="162910" y="143611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0B1470-A7CD-117A-62A8-A674781B1016}"/>
              </a:ext>
            </a:extLst>
          </p:cNvPr>
          <p:cNvSpPr/>
          <p:nvPr/>
        </p:nvSpPr>
        <p:spPr>
          <a:xfrm>
            <a:off x="1219200" y="4381500"/>
            <a:ext cx="6789712" cy="124650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BFFE58-665F-F92F-3BE1-631B38AC211C}"/>
              </a:ext>
            </a:extLst>
          </p:cNvPr>
          <p:cNvSpPr/>
          <p:nvPr/>
        </p:nvSpPr>
        <p:spPr>
          <a:xfrm>
            <a:off x="1099645" y="8801100"/>
            <a:ext cx="729155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F93B37-A1B1-4A9B-0B67-6413EDA686E1}"/>
              </a:ext>
            </a:extLst>
          </p:cNvPr>
          <p:cNvSpPr/>
          <p:nvPr/>
        </p:nvSpPr>
        <p:spPr>
          <a:xfrm>
            <a:off x="4347313" y="8799095"/>
            <a:ext cx="745829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F4948A-62F8-C4E9-AB98-3575938B04E4}"/>
              </a:ext>
            </a:extLst>
          </p:cNvPr>
          <p:cNvSpPr/>
          <p:nvPr/>
        </p:nvSpPr>
        <p:spPr>
          <a:xfrm>
            <a:off x="6814645" y="9180094"/>
            <a:ext cx="797010" cy="53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3997A4-81CC-61FE-1203-F58720787373}"/>
              </a:ext>
            </a:extLst>
          </p:cNvPr>
          <p:cNvSpPr/>
          <p:nvPr/>
        </p:nvSpPr>
        <p:spPr>
          <a:xfrm>
            <a:off x="5818485" y="8799095"/>
            <a:ext cx="541435" cy="9164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990140-6822-66A6-5AD9-20010D6B0EBA}"/>
              </a:ext>
            </a:extLst>
          </p:cNvPr>
          <p:cNvSpPr/>
          <p:nvPr/>
        </p:nvSpPr>
        <p:spPr>
          <a:xfrm>
            <a:off x="1033955" y="3948748"/>
            <a:ext cx="729155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CB5EC5-6B34-FC06-4258-99A3CC0DAB02}"/>
              </a:ext>
            </a:extLst>
          </p:cNvPr>
          <p:cNvSpPr/>
          <p:nvPr/>
        </p:nvSpPr>
        <p:spPr>
          <a:xfrm>
            <a:off x="2332904" y="3937117"/>
            <a:ext cx="729155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4AD6302-154D-97D4-0A86-0F7A0751E2EE}"/>
              </a:ext>
            </a:extLst>
          </p:cNvPr>
          <p:cNvSpPr/>
          <p:nvPr/>
        </p:nvSpPr>
        <p:spPr>
          <a:xfrm>
            <a:off x="3871959" y="3937117"/>
            <a:ext cx="729155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FA664F-4D8B-C12E-B6E9-D97592983B7E}"/>
              </a:ext>
            </a:extLst>
          </p:cNvPr>
          <p:cNvSpPr/>
          <p:nvPr/>
        </p:nvSpPr>
        <p:spPr>
          <a:xfrm>
            <a:off x="5860370" y="3953449"/>
            <a:ext cx="729155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3DCA87-D2BB-A451-7CBE-84347FE4B265}"/>
              </a:ext>
            </a:extLst>
          </p:cNvPr>
          <p:cNvSpPr/>
          <p:nvPr/>
        </p:nvSpPr>
        <p:spPr>
          <a:xfrm>
            <a:off x="7179222" y="3922790"/>
            <a:ext cx="974178" cy="418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6ED5C7-D59E-4042-538B-4B47C1866655}"/>
              </a:ext>
            </a:extLst>
          </p:cNvPr>
          <p:cNvCxnSpPr>
            <a:cxnSpLocks/>
            <a:endCxn id="29" idx="6"/>
          </p:cNvCxnSpPr>
          <p:nvPr/>
        </p:nvCxnSpPr>
        <p:spPr>
          <a:xfrm flipH="1" flipV="1">
            <a:off x="8153400" y="4132084"/>
            <a:ext cx="445209" cy="3602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3BF83C7-62F4-CB7C-C5E6-9402C7918A76}"/>
              </a:ext>
            </a:extLst>
          </p:cNvPr>
          <p:cNvCxnSpPr>
            <a:cxnSpLocks/>
            <a:endCxn id="22" idx="6"/>
          </p:cNvCxnSpPr>
          <p:nvPr/>
        </p:nvCxnSpPr>
        <p:spPr>
          <a:xfrm flipH="1">
            <a:off x="7611655" y="8100994"/>
            <a:ext cx="974178" cy="1346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79B818-C3DF-C12F-F664-E20BF80A4E35}"/>
              </a:ext>
            </a:extLst>
          </p:cNvPr>
          <p:cNvSpPr txBox="1"/>
          <p:nvPr/>
        </p:nvSpPr>
        <p:spPr>
          <a:xfrm>
            <a:off x="8377827" y="7758928"/>
            <a:ext cx="153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effects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5E6D75-8937-C8BE-FF99-B25106AE96A9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8008912" y="5004753"/>
            <a:ext cx="899934" cy="364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729127B-7FE5-6A77-BBFC-C6CE6E9B2520}"/>
              </a:ext>
            </a:extLst>
          </p:cNvPr>
          <p:cNvSpPr txBox="1"/>
          <p:nvPr/>
        </p:nvSpPr>
        <p:spPr>
          <a:xfrm>
            <a:off x="8908846" y="5179934"/>
            <a:ext cx="1182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Borehole zone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D06D508-5189-DEF6-561A-3997E38F3359}"/>
              </a:ext>
            </a:extLst>
          </p:cNvPr>
          <p:cNvSpPr/>
          <p:nvPr/>
        </p:nvSpPr>
        <p:spPr>
          <a:xfrm>
            <a:off x="8458879" y="7758928"/>
            <a:ext cx="1142321" cy="3420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8460544-1B9F-3CF9-6848-BEB4E3261F60}"/>
              </a:ext>
            </a:extLst>
          </p:cNvPr>
          <p:cNvSpPr/>
          <p:nvPr/>
        </p:nvSpPr>
        <p:spPr>
          <a:xfrm>
            <a:off x="8954748" y="5179934"/>
            <a:ext cx="955425" cy="923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0182FE-60D2-2D3C-5565-E40FF1D26317}"/>
              </a:ext>
            </a:extLst>
          </p:cNvPr>
          <p:cNvSpPr/>
          <p:nvPr/>
        </p:nvSpPr>
        <p:spPr>
          <a:xfrm>
            <a:off x="469632" y="236820"/>
            <a:ext cx="737135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54" b="554"/>
          <a:stretch>
            <a:fillRect/>
          </a:stretch>
        </p:blipFill>
        <p:spPr>
          <a:xfrm>
            <a:off x="609600" y="2236304"/>
            <a:ext cx="9870579" cy="77279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06707" y="3238500"/>
            <a:ext cx="5949529" cy="658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9"/>
              </a:lnSpc>
            </a:pPr>
            <a:endParaRPr dirty="0"/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Gamma ray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Caliper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Formation density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Neutron Porosity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Sonic Porosity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Shallow Resistivity</a:t>
            </a:r>
          </a:p>
          <a:p>
            <a:pPr marL="908274" lvl="1" indent="-454137" algn="ctr">
              <a:lnSpc>
                <a:spcPts val="5889"/>
              </a:lnSpc>
              <a:buFont typeface="Arial"/>
              <a:buChar char="•"/>
            </a:pPr>
            <a:r>
              <a:rPr lang="en-US" sz="4206" dirty="0">
                <a:solidFill>
                  <a:srgbClr val="7ED957"/>
                </a:solidFill>
                <a:latin typeface="Canva Sans Bold"/>
              </a:rPr>
              <a:t>Deep Resistivity</a:t>
            </a:r>
          </a:p>
          <a:p>
            <a:pPr algn="just">
              <a:lnSpc>
                <a:spcPts val="4122"/>
              </a:lnSpc>
            </a:pPr>
            <a:endParaRPr lang="en-US" sz="4206" dirty="0">
              <a:solidFill>
                <a:srgbClr val="7ED957"/>
              </a:solidFill>
              <a:latin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91800" y="3127432"/>
            <a:ext cx="626328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dirty="0">
                <a:solidFill>
                  <a:srgbClr val="BD6CDC"/>
                </a:solidFill>
                <a:latin typeface="Canva Sans Bold"/>
              </a:rPr>
              <a:t>With End Effects Of 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5B4239-A826-B89C-6FB7-D930C27DC9AA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E73FF4-4CB5-61F3-74F8-541839FD035F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3049E3-FD4B-F2B0-CCB6-7FB12FB23948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1C3814-DB62-02DD-378C-D43780E9344F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807736C-2A54-7672-A92E-BBEA2234AF29}"/>
              </a:ext>
            </a:extLst>
          </p:cNvPr>
          <p:cNvSpPr/>
          <p:nvPr/>
        </p:nvSpPr>
        <p:spPr>
          <a:xfrm>
            <a:off x="609600" y="179938"/>
            <a:ext cx="17210690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9A1F84-0274-D319-4C88-145754F057A0}"/>
              </a:ext>
            </a:extLst>
          </p:cNvPr>
          <p:cNvSpPr/>
          <p:nvPr/>
        </p:nvSpPr>
        <p:spPr>
          <a:xfrm>
            <a:off x="228600" y="116931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B599DAE1-AF58-A3E6-FB6E-89C96C8BBE76}"/>
              </a:ext>
            </a:extLst>
          </p:cNvPr>
          <p:cNvSpPr txBox="1"/>
          <p:nvPr/>
        </p:nvSpPr>
        <p:spPr>
          <a:xfrm>
            <a:off x="2438400" y="-60809"/>
            <a:ext cx="13047317" cy="1382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97"/>
              </a:lnSpc>
            </a:pPr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QUALITY CONTROL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71F738-F609-4771-E7CD-52C78FBF0820}"/>
              </a:ext>
            </a:extLst>
          </p:cNvPr>
          <p:cNvSpPr/>
          <p:nvPr/>
        </p:nvSpPr>
        <p:spPr>
          <a:xfrm>
            <a:off x="1371600" y="4419600"/>
            <a:ext cx="8839200" cy="1447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B06743-1E01-B4A8-9A88-DDF0A95239F3}"/>
              </a:ext>
            </a:extLst>
          </p:cNvPr>
          <p:cNvSpPr/>
          <p:nvPr/>
        </p:nvSpPr>
        <p:spPr>
          <a:xfrm>
            <a:off x="558264" y="275076"/>
            <a:ext cx="737135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62167" y="413959"/>
            <a:ext cx="2535033" cy="96981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97200" y="413959"/>
            <a:ext cx="2535033" cy="969812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37332" y="-108048"/>
            <a:ext cx="5591572" cy="60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4"/>
              </a:lnSpc>
            </a:pPr>
            <a:r>
              <a:rPr lang="en-US" sz="2400" dirty="0">
                <a:solidFill>
                  <a:srgbClr val="004651"/>
                </a:solidFill>
                <a:latin typeface="Canva Sans"/>
              </a:rPr>
              <a:t>For Formation Density :-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6EE3AE-4123-CB01-E732-3C94818A1807}"/>
              </a:ext>
            </a:extLst>
          </p:cNvPr>
          <p:cNvSpPr/>
          <p:nvPr/>
        </p:nvSpPr>
        <p:spPr>
          <a:xfrm>
            <a:off x="620109" y="193189"/>
            <a:ext cx="7685691" cy="1229762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00CECF-8577-F849-2A37-FD1DDBC7A019}"/>
              </a:ext>
            </a:extLst>
          </p:cNvPr>
          <p:cNvSpPr/>
          <p:nvPr/>
        </p:nvSpPr>
        <p:spPr>
          <a:xfrm>
            <a:off x="663465" y="199670"/>
            <a:ext cx="370490" cy="122976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502D4D4-1FDB-9564-E21E-B3E3F85CD2EB}"/>
              </a:ext>
            </a:extLst>
          </p:cNvPr>
          <p:cNvSpPr txBox="1"/>
          <p:nvPr/>
        </p:nvSpPr>
        <p:spPr>
          <a:xfrm>
            <a:off x="1960307" y="-125827"/>
            <a:ext cx="6206767" cy="1322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97"/>
              </a:lnSpc>
            </a:pP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nva Sans Bold"/>
              </a:rPr>
              <a:t>QUALITY CONTROL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8790B2A-F8B1-1B09-70C5-07442DEDE75D}"/>
              </a:ext>
            </a:extLst>
          </p:cNvPr>
          <p:cNvSpPr/>
          <p:nvPr/>
        </p:nvSpPr>
        <p:spPr>
          <a:xfrm>
            <a:off x="696310" y="225201"/>
            <a:ext cx="370490" cy="122976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CA3218-A1BD-B3DE-C11C-26C2873CA938}"/>
              </a:ext>
            </a:extLst>
          </p:cNvPr>
          <p:cNvSpPr/>
          <p:nvPr/>
        </p:nvSpPr>
        <p:spPr>
          <a:xfrm>
            <a:off x="729155" y="246231"/>
            <a:ext cx="370490" cy="12297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1A4B30-9AA2-5221-C363-30EBBF2A1B95}"/>
              </a:ext>
            </a:extLst>
          </p:cNvPr>
          <p:cNvSpPr/>
          <p:nvPr/>
        </p:nvSpPr>
        <p:spPr>
          <a:xfrm>
            <a:off x="769937" y="237698"/>
            <a:ext cx="370490" cy="122976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FDAB99-6A92-AE99-252A-E0EA7CDADA6E}"/>
              </a:ext>
            </a:extLst>
          </p:cNvPr>
          <p:cNvSpPr/>
          <p:nvPr/>
        </p:nvSpPr>
        <p:spPr>
          <a:xfrm>
            <a:off x="228600" y="154282"/>
            <a:ext cx="1371600" cy="13716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4A264-710E-A59C-1D5F-9AAA4CAA91B3}"/>
              </a:ext>
            </a:extLst>
          </p:cNvPr>
          <p:cNvSpPr/>
          <p:nvPr/>
        </p:nvSpPr>
        <p:spPr>
          <a:xfrm>
            <a:off x="558264" y="275076"/>
            <a:ext cx="737135" cy="11302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</a:t>
            </a:r>
            <a:endParaRPr lang="en-US" sz="6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19403-16EE-9E7E-E59A-5AACE4E26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54" y="4214510"/>
            <a:ext cx="10734675" cy="44932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E71333-16C7-6618-9C9C-5C7AB5B8698E}"/>
              </a:ext>
            </a:extLst>
          </p:cNvPr>
          <p:cNvSpPr txBox="1"/>
          <p:nvPr/>
        </p:nvSpPr>
        <p:spPr>
          <a:xfrm>
            <a:off x="1039769" y="2731323"/>
            <a:ext cx="9144000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284"/>
              </a:lnSpc>
            </a:pPr>
            <a:r>
              <a:rPr lang="en-US" sz="2400" dirty="0">
                <a:solidFill>
                  <a:srgbClr val="004651"/>
                </a:solidFill>
                <a:latin typeface="Canva Sans"/>
              </a:rPr>
              <a:t>Cross-plot of Density porosity v/s Neutron porosity with</a:t>
            </a:r>
          </a:p>
          <a:p>
            <a:pPr>
              <a:lnSpc>
                <a:spcPts val="5284"/>
              </a:lnSpc>
            </a:pPr>
            <a:r>
              <a:rPr lang="en-US" sz="2400" dirty="0">
                <a:solidFill>
                  <a:srgbClr val="004651"/>
                </a:solidFill>
                <a:latin typeface="Canva Sans"/>
              </a:rPr>
              <a:t> </a:t>
            </a:r>
            <a:r>
              <a:rPr lang="en-US" sz="2400" dirty="0" err="1">
                <a:solidFill>
                  <a:srgbClr val="004651"/>
                </a:solidFill>
                <a:latin typeface="Canva Sans"/>
              </a:rPr>
              <a:t>colorbar</a:t>
            </a:r>
            <a:r>
              <a:rPr lang="en-US" sz="2400" dirty="0">
                <a:solidFill>
                  <a:srgbClr val="004651"/>
                </a:solidFill>
                <a:latin typeface="Canva Sans"/>
              </a:rPr>
              <a:t> of Volume of shale 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EE83F5-DFFE-C986-F5EF-60BA0F91B504}"/>
              </a:ext>
            </a:extLst>
          </p:cNvPr>
          <p:cNvSpPr/>
          <p:nvPr/>
        </p:nvSpPr>
        <p:spPr>
          <a:xfrm>
            <a:off x="13570198" y="1422951"/>
            <a:ext cx="1136402" cy="52014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D4AE15-3C1E-D59F-2EB5-8A173849AB39}"/>
              </a:ext>
            </a:extLst>
          </p:cNvPr>
          <p:cNvSpPr/>
          <p:nvPr/>
        </p:nvSpPr>
        <p:spPr>
          <a:xfrm>
            <a:off x="13719299" y="3086101"/>
            <a:ext cx="758701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23A0A7-F6BD-A6EE-1AB8-013BC454D585}"/>
              </a:ext>
            </a:extLst>
          </p:cNvPr>
          <p:cNvSpPr/>
          <p:nvPr/>
        </p:nvSpPr>
        <p:spPr>
          <a:xfrm>
            <a:off x="13570198" y="5494192"/>
            <a:ext cx="704850" cy="41130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E909ED-5D98-1CFA-4463-73AB8BFDB859}"/>
              </a:ext>
            </a:extLst>
          </p:cNvPr>
          <p:cNvSpPr/>
          <p:nvPr/>
        </p:nvSpPr>
        <p:spPr>
          <a:xfrm>
            <a:off x="13730597" y="7734300"/>
            <a:ext cx="931429" cy="35069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8DD046-4530-FA8A-23DC-3229436FC43C}"/>
              </a:ext>
            </a:extLst>
          </p:cNvPr>
          <p:cNvSpPr/>
          <p:nvPr/>
        </p:nvSpPr>
        <p:spPr>
          <a:xfrm>
            <a:off x="13944600" y="8864050"/>
            <a:ext cx="457200" cy="24185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ED59E3-CD35-6934-4FBC-8CE1FCF44FC7}"/>
              </a:ext>
            </a:extLst>
          </p:cNvPr>
          <p:cNvSpPr/>
          <p:nvPr/>
        </p:nvSpPr>
        <p:spPr>
          <a:xfrm>
            <a:off x="13719299" y="9169791"/>
            <a:ext cx="1136402" cy="28680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3F9AB9-BCC7-5CAE-F418-69646861850A}"/>
              </a:ext>
            </a:extLst>
          </p:cNvPr>
          <p:cNvCxnSpPr/>
          <p:nvPr/>
        </p:nvCxnSpPr>
        <p:spPr>
          <a:xfrm>
            <a:off x="12039600" y="1525882"/>
            <a:ext cx="1530598" cy="11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919A68-ABCB-6F85-16A4-AF50345564F3}"/>
              </a:ext>
            </a:extLst>
          </p:cNvPr>
          <p:cNvSpPr txBox="1"/>
          <p:nvPr/>
        </p:nvSpPr>
        <p:spPr>
          <a:xfrm>
            <a:off x="11167020" y="133939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89900C-2003-58C2-61C0-FBD8F460B932}"/>
              </a:ext>
            </a:extLst>
          </p:cNvPr>
          <p:cNvCxnSpPr>
            <a:endCxn id="20" idx="2"/>
          </p:cNvCxnSpPr>
          <p:nvPr/>
        </p:nvCxnSpPr>
        <p:spPr>
          <a:xfrm>
            <a:off x="11579827" y="1683025"/>
            <a:ext cx="2139472" cy="151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38B0C8-685A-6C05-22EA-4C2F3CDBA4F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1479169" y="1683025"/>
            <a:ext cx="2194252" cy="3871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C33307-FDDF-4AD7-0883-C095A2BB53F1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1381355" y="1637426"/>
            <a:ext cx="2485647" cy="6148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2CC663-28A7-22AE-81B7-5777A4DA4CB4}"/>
              </a:ext>
            </a:extLst>
          </p:cNvPr>
          <p:cNvCxnSpPr>
            <a:cxnSpLocks/>
          </p:cNvCxnSpPr>
          <p:nvPr/>
        </p:nvCxnSpPr>
        <p:spPr>
          <a:xfrm>
            <a:off x="11285588" y="1645484"/>
            <a:ext cx="2581414" cy="737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366A7B4-CD43-633E-11E1-279C64BF234C}"/>
              </a:ext>
            </a:extLst>
          </p:cNvPr>
          <p:cNvSpPr/>
          <p:nvPr/>
        </p:nvSpPr>
        <p:spPr>
          <a:xfrm>
            <a:off x="11167020" y="1339394"/>
            <a:ext cx="872580" cy="30609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9D56BF-6D13-4B38-9EE2-F91E33ED66EC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543</Words>
  <Application>Microsoft Office PowerPoint</Application>
  <PresentationFormat>Custom</PresentationFormat>
  <Paragraphs>135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Fira Sans Light Bold</vt:lpstr>
      <vt:lpstr>Fira Sans Bold</vt:lpstr>
      <vt:lpstr>Canva Sans Bold</vt:lpstr>
      <vt:lpstr>Canva Sans</vt:lpstr>
      <vt:lpstr>Söhne</vt:lpstr>
      <vt:lpstr>Fira Sans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Light Green White Corporate Geometric Company Internal Deck Business Presentation</dc:title>
  <cp:lastModifiedBy>Ritesh Gond</cp:lastModifiedBy>
  <cp:revision>7</cp:revision>
  <dcterms:created xsi:type="dcterms:W3CDTF">2006-08-16T00:00:00Z</dcterms:created>
  <dcterms:modified xsi:type="dcterms:W3CDTF">2024-09-19T14:08:21Z</dcterms:modified>
  <dc:identifier>DAFgvWfDrZI</dc:identifier>
</cp:coreProperties>
</file>